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3792" autoAdjust="0"/>
  </p:normalViewPr>
  <p:slideViewPr>
    <p:cSldViewPr snapToGrid="0">
      <p:cViewPr>
        <p:scale>
          <a:sx n="60" d="100"/>
          <a:sy n="60" d="100"/>
        </p:scale>
        <p:origin x="90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8D7549-FEB8-475F-9149-657A604A1D7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E0B7DBDE-8B63-43B7-B0FB-FDD6E249139D}">
      <dgm:prSet phldrT="[Tex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Identify physical symptoms and address them</a:t>
          </a:r>
        </a:p>
      </dgm:t>
    </dgm:pt>
    <dgm:pt modelId="{D3922D17-E0CF-48A1-BBC5-2E06445281DA}" type="parTrans" cxnId="{88AE60DF-075F-45FC-9D4C-FC9FFDC6AC4A}">
      <dgm:prSet/>
      <dgm:spPr/>
      <dgm:t>
        <a:bodyPr/>
        <a:lstStyle/>
        <a:p>
          <a:endParaRPr lang="en-US"/>
        </a:p>
      </dgm:t>
    </dgm:pt>
    <dgm:pt modelId="{596B6593-0A09-4F45-9611-971ECD3401CB}" type="sibTrans" cxnId="{88AE60DF-075F-45FC-9D4C-FC9FFDC6AC4A}">
      <dgm:prSet/>
      <dgm:spPr/>
      <dgm:t>
        <a:bodyPr/>
        <a:lstStyle/>
        <a:p>
          <a:endParaRPr lang="en-US"/>
        </a:p>
      </dgm:t>
    </dgm:pt>
    <dgm:pt modelId="{C6265409-9D5B-456E-897F-F36376DCF433}">
      <dgm:prSet phldrT="[Tex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Reflect back and identify potential causes </a:t>
          </a:r>
        </a:p>
      </dgm:t>
    </dgm:pt>
    <dgm:pt modelId="{ECFE084E-206B-4FF4-8D48-766AB3CC5F9C}" type="parTrans" cxnId="{B8F221A7-0F24-45CA-A059-B7E9DA08EFC3}">
      <dgm:prSet/>
      <dgm:spPr/>
      <dgm:t>
        <a:bodyPr/>
        <a:lstStyle/>
        <a:p>
          <a:endParaRPr lang="en-US"/>
        </a:p>
      </dgm:t>
    </dgm:pt>
    <dgm:pt modelId="{23A7A3CC-FE80-41B6-823D-C5BD55BCBEBE}" type="sibTrans" cxnId="{B8F221A7-0F24-45CA-A059-B7E9DA08EFC3}">
      <dgm:prSet/>
      <dgm:spPr/>
      <dgm:t>
        <a:bodyPr/>
        <a:lstStyle/>
        <a:p>
          <a:endParaRPr lang="en-US"/>
        </a:p>
      </dgm:t>
    </dgm:pt>
    <dgm:pt modelId="{CAD61CAE-9D42-4488-A1E8-A24104C6961E}">
      <dgm:prSet phldrT="[Tex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Increased feelings of normalcy, Competency, and control</a:t>
          </a:r>
        </a:p>
      </dgm:t>
    </dgm:pt>
    <dgm:pt modelId="{A20E85D3-3368-4A66-96A1-3675F0FF6909}" type="parTrans" cxnId="{0CB7CF17-95D4-45F6-8EE8-8BA5C2A6E1C9}">
      <dgm:prSet/>
      <dgm:spPr/>
      <dgm:t>
        <a:bodyPr/>
        <a:lstStyle/>
        <a:p>
          <a:endParaRPr lang="en-US"/>
        </a:p>
      </dgm:t>
    </dgm:pt>
    <dgm:pt modelId="{9D171724-8F01-4A0E-8361-8F29C5A02587}" type="sibTrans" cxnId="{0CB7CF17-95D4-45F6-8EE8-8BA5C2A6E1C9}">
      <dgm:prSet/>
      <dgm:spPr/>
      <dgm:t>
        <a:bodyPr/>
        <a:lstStyle/>
        <a:p>
          <a:endParaRPr lang="en-US"/>
        </a:p>
      </dgm:t>
    </dgm:pt>
    <dgm:pt modelId="{BB1DE78F-1A2D-47C4-B058-A01476481C05}" type="pres">
      <dgm:prSet presAssocID="{D28D7549-FEB8-475F-9149-657A604A1D77}" presName="root" presStyleCnt="0">
        <dgm:presLayoutVars>
          <dgm:dir/>
          <dgm:resizeHandles val="exact"/>
        </dgm:presLayoutVars>
      </dgm:prSet>
      <dgm:spPr/>
    </dgm:pt>
    <dgm:pt modelId="{059254F1-519B-433A-A7FD-936F63D969F4}" type="pres">
      <dgm:prSet presAssocID="{E0B7DBDE-8B63-43B7-B0FB-FDD6E249139D}" presName="compNode" presStyleCnt="0"/>
      <dgm:spPr/>
    </dgm:pt>
    <dgm:pt modelId="{8F4FA89D-A6B6-4956-A1D7-5BB48546F65B}" type="pres">
      <dgm:prSet presAssocID="{E0B7DBDE-8B63-43B7-B0FB-FDD6E249139D}" presName="iconBgRect" presStyleLbl="bgShp" presStyleIdx="0" presStyleCnt="3"/>
      <dgm:spPr/>
    </dgm:pt>
    <dgm:pt modelId="{2BB4BCED-DF32-4D00-9D40-913FE259BD11}" type="pres">
      <dgm:prSet presAssocID="{E0B7DBDE-8B63-43B7-B0FB-FDD6E249139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759CC348-1049-4330-AEEA-DC88651E2AFF}" type="pres">
      <dgm:prSet presAssocID="{E0B7DBDE-8B63-43B7-B0FB-FDD6E249139D}" presName="spaceRect" presStyleCnt="0"/>
      <dgm:spPr/>
    </dgm:pt>
    <dgm:pt modelId="{CBBDC721-3BCD-4C4B-A609-76B1EB628C20}" type="pres">
      <dgm:prSet presAssocID="{E0B7DBDE-8B63-43B7-B0FB-FDD6E249139D}" presName="textRect" presStyleLbl="revTx" presStyleIdx="0" presStyleCnt="3">
        <dgm:presLayoutVars>
          <dgm:chMax val="1"/>
          <dgm:chPref val="1"/>
        </dgm:presLayoutVars>
      </dgm:prSet>
      <dgm:spPr/>
    </dgm:pt>
    <dgm:pt modelId="{7B23FCE6-DB11-49D6-A69F-AEF46360B08E}" type="pres">
      <dgm:prSet presAssocID="{596B6593-0A09-4F45-9611-971ECD3401CB}" presName="sibTrans" presStyleCnt="0"/>
      <dgm:spPr/>
    </dgm:pt>
    <dgm:pt modelId="{BAE2BE31-807B-47D0-B5E3-D726FDA5ABAD}" type="pres">
      <dgm:prSet presAssocID="{C6265409-9D5B-456E-897F-F36376DCF433}" presName="compNode" presStyleCnt="0"/>
      <dgm:spPr/>
    </dgm:pt>
    <dgm:pt modelId="{AD502DBA-1913-4597-8302-041F0CE13B97}" type="pres">
      <dgm:prSet presAssocID="{C6265409-9D5B-456E-897F-F36376DCF433}" presName="iconBgRect" presStyleLbl="bgShp" presStyleIdx="1" presStyleCnt="3"/>
      <dgm:spPr/>
    </dgm:pt>
    <dgm:pt modelId="{BF33481D-FA9D-4263-B5D8-444E388F2D5B}" type="pres">
      <dgm:prSet presAssocID="{C6265409-9D5B-456E-897F-F36376DCF43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F82F2086-7B9B-4775-81E7-A0E677245C56}" type="pres">
      <dgm:prSet presAssocID="{C6265409-9D5B-456E-897F-F36376DCF433}" presName="spaceRect" presStyleCnt="0"/>
      <dgm:spPr/>
    </dgm:pt>
    <dgm:pt modelId="{979D7C71-5B01-4968-8CA3-AF199C63D8B2}" type="pres">
      <dgm:prSet presAssocID="{C6265409-9D5B-456E-897F-F36376DCF433}" presName="textRect" presStyleLbl="revTx" presStyleIdx="1" presStyleCnt="3">
        <dgm:presLayoutVars>
          <dgm:chMax val="1"/>
          <dgm:chPref val="1"/>
        </dgm:presLayoutVars>
      </dgm:prSet>
      <dgm:spPr/>
    </dgm:pt>
    <dgm:pt modelId="{EEDD10F3-D5AC-42A7-B0F4-3B7F46C05B5B}" type="pres">
      <dgm:prSet presAssocID="{23A7A3CC-FE80-41B6-823D-C5BD55BCBEBE}" presName="sibTrans" presStyleCnt="0"/>
      <dgm:spPr/>
    </dgm:pt>
    <dgm:pt modelId="{D4F5DDE7-5A9B-4568-A462-752BEDDB526E}" type="pres">
      <dgm:prSet presAssocID="{CAD61CAE-9D42-4488-A1E8-A24104C6961E}" presName="compNode" presStyleCnt="0"/>
      <dgm:spPr/>
    </dgm:pt>
    <dgm:pt modelId="{16BC3FA9-DFD6-4C70-95A8-3E7CE3712977}" type="pres">
      <dgm:prSet presAssocID="{CAD61CAE-9D42-4488-A1E8-A24104C6961E}" presName="iconBgRect" presStyleLbl="bgShp" presStyleIdx="2" presStyleCnt="3"/>
      <dgm:spPr/>
    </dgm:pt>
    <dgm:pt modelId="{97929515-10FD-466B-89F3-9DAD010FCB4C}" type="pres">
      <dgm:prSet presAssocID="{CAD61CAE-9D42-4488-A1E8-A24104C6961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ngel Face with Solid Fill"/>
        </a:ext>
      </dgm:extLst>
    </dgm:pt>
    <dgm:pt modelId="{B210035B-93A3-453F-9BC0-0E6812803604}" type="pres">
      <dgm:prSet presAssocID="{CAD61CAE-9D42-4488-A1E8-A24104C6961E}" presName="spaceRect" presStyleCnt="0"/>
      <dgm:spPr/>
    </dgm:pt>
    <dgm:pt modelId="{13A55526-0E12-40FF-96E6-2F048F2B00B7}" type="pres">
      <dgm:prSet presAssocID="{CAD61CAE-9D42-4488-A1E8-A24104C6961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CB7CF17-95D4-45F6-8EE8-8BA5C2A6E1C9}" srcId="{D28D7549-FEB8-475F-9149-657A604A1D77}" destId="{CAD61CAE-9D42-4488-A1E8-A24104C6961E}" srcOrd="2" destOrd="0" parTransId="{A20E85D3-3368-4A66-96A1-3675F0FF6909}" sibTransId="{9D171724-8F01-4A0E-8361-8F29C5A02587}"/>
    <dgm:cxn modelId="{08227D4F-D6FF-4E8F-A860-888937D5D107}" type="presOf" srcId="{C6265409-9D5B-456E-897F-F36376DCF433}" destId="{979D7C71-5B01-4968-8CA3-AF199C63D8B2}" srcOrd="0" destOrd="0" presId="urn:microsoft.com/office/officeart/2018/5/layout/IconCircleLabelList"/>
    <dgm:cxn modelId="{B8F221A7-0F24-45CA-A059-B7E9DA08EFC3}" srcId="{D28D7549-FEB8-475F-9149-657A604A1D77}" destId="{C6265409-9D5B-456E-897F-F36376DCF433}" srcOrd="1" destOrd="0" parTransId="{ECFE084E-206B-4FF4-8D48-766AB3CC5F9C}" sibTransId="{23A7A3CC-FE80-41B6-823D-C5BD55BCBEBE}"/>
    <dgm:cxn modelId="{23F9F4B6-06FC-4A45-BA7F-F6C5C126863E}" type="presOf" srcId="{D28D7549-FEB8-475F-9149-657A604A1D77}" destId="{BB1DE78F-1A2D-47C4-B058-A01476481C05}" srcOrd="0" destOrd="0" presId="urn:microsoft.com/office/officeart/2018/5/layout/IconCircleLabelList"/>
    <dgm:cxn modelId="{88AE60DF-075F-45FC-9D4C-FC9FFDC6AC4A}" srcId="{D28D7549-FEB8-475F-9149-657A604A1D77}" destId="{E0B7DBDE-8B63-43B7-B0FB-FDD6E249139D}" srcOrd="0" destOrd="0" parTransId="{D3922D17-E0CF-48A1-BBC5-2E06445281DA}" sibTransId="{596B6593-0A09-4F45-9611-971ECD3401CB}"/>
    <dgm:cxn modelId="{6F181BFA-1802-452F-BF79-1852BD3C5421}" type="presOf" srcId="{E0B7DBDE-8B63-43B7-B0FB-FDD6E249139D}" destId="{CBBDC721-3BCD-4C4B-A609-76B1EB628C20}" srcOrd="0" destOrd="0" presId="urn:microsoft.com/office/officeart/2018/5/layout/IconCircleLabelList"/>
    <dgm:cxn modelId="{662EE4FF-7854-4CD1-A834-4050ED67CC4E}" type="presOf" srcId="{CAD61CAE-9D42-4488-A1E8-A24104C6961E}" destId="{13A55526-0E12-40FF-96E6-2F048F2B00B7}" srcOrd="0" destOrd="0" presId="urn:microsoft.com/office/officeart/2018/5/layout/IconCircleLabelList"/>
    <dgm:cxn modelId="{86FB1FD8-BAC2-4346-BB72-0DF196D3ACAF}" type="presParOf" srcId="{BB1DE78F-1A2D-47C4-B058-A01476481C05}" destId="{059254F1-519B-433A-A7FD-936F63D969F4}" srcOrd="0" destOrd="0" presId="urn:microsoft.com/office/officeart/2018/5/layout/IconCircleLabelList"/>
    <dgm:cxn modelId="{C0E1BADA-E100-40BB-A36E-77F412B9D9AF}" type="presParOf" srcId="{059254F1-519B-433A-A7FD-936F63D969F4}" destId="{8F4FA89D-A6B6-4956-A1D7-5BB48546F65B}" srcOrd="0" destOrd="0" presId="urn:microsoft.com/office/officeart/2018/5/layout/IconCircleLabelList"/>
    <dgm:cxn modelId="{64ADCCE1-CC83-471D-B116-B29240857312}" type="presParOf" srcId="{059254F1-519B-433A-A7FD-936F63D969F4}" destId="{2BB4BCED-DF32-4D00-9D40-913FE259BD11}" srcOrd="1" destOrd="0" presId="urn:microsoft.com/office/officeart/2018/5/layout/IconCircleLabelList"/>
    <dgm:cxn modelId="{DC492F78-65FF-4DD5-985F-490D721F481E}" type="presParOf" srcId="{059254F1-519B-433A-A7FD-936F63D969F4}" destId="{759CC348-1049-4330-AEEA-DC88651E2AFF}" srcOrd="2" destOrd="0" presId="urn:microsoft.com/office/officeart/2018/5/layout/IconCircleLabelList"/>
    <dgm:cxn modelId="{C9C51C48-2C1B-4482-B26D-CDAA524DAA53}" type="presParOf" srcId="{059254F1-519B-433A-A7FD-936F63D969F4}" destId="{CBBDC721-3BCD-4C4B-A609-76B1EB628C20}" srcOrd="3" destOrd="0" presId="urn:microsoft.com/office/officeart/2018/5/layout/IconCircleLabelList"/>
    <dgm:cxn modelId="{2DBB9CD5-94E7-4543-BA5C-1CDA33690E92}" type="presParOf" srcId="{BB1DE78F-1A2D-47C4-B058-A01476481C05}" destId="{7B23FCE6-DB11-49D6-A69F-AEF46360B08E}" srcOrd="1" destOrd="0" presId="urn:microsoft.com/office/officeart/2018/5/layout/IconCircleLabelList"/>
    <dgm:cxn modelId="{2B96C9CE-ACB7-4911-9649-E097B5A4BB5C}" type="presParOf" srcId="{BB1DE78F-1A2D-47C4-B058-A01476481C05}" destId="{BAE2BE31-807B-47D0-B5E3-D726FDA5ABAD}" srcOrd="2" destOrd="0" presId="urn:microsoft.com/office/officeart/2018/5/layout/IconCircleLabelList"/>
    <dgm:cxn modelId="{04B581C7-13BC-4E9D-81A8-8A5D785A5189}" type="presParOf" srcId="{BAE2BE31-807B-47D0-B5E3-D726FDA5ABAD}" destId="{AD502DBA-1913-4597-8302-041F0CE13B97}" srcOrd="0" destOrd="0" presId="urn:microsoft.com/office/officeart/2018/5/layout/IconCircleLabelList"/>
    <dgm:cxn modelId="{11CD004C-79E3-40E3-9AB3-87F8F30D22EF}" type="presParOf" srcId="{BAE2BE31-807B-47D0-B5E3-D726FDA5ABAD}" destId="{BF33481D-FA9D-4263-B5D8-444E388F2D5B}" srcOrd="1" destOrd="0" presId="urn:microsoft.com/office/officeart/2018/5/layout/IconCircleLabelList"/>
    <dgm:cxn modelId="{CAEED918-238F-400C-97EA-3D6D55BB94F8}" type="presParOf" srcId="{BAE2BE31-807B-47D0-B5E3-D726FDA5ABAD}" destId="{F82F2086-7B9B-4775-81E7-A0E677245C56}" srcOrd="2" destOrd="0" presId="urn:microsoft.com/office/officeart/2018/5/layout/IconCircleLabelList"/>
    <dgm:cxn modelId="{CD8B1489-7543-4FFA-99C3-E91C7595DF1D}" type="presParOf" srcId="{BAE2BE31-807B-47D0-B5E3-D726FDA5ABAD}" destId="{979D7C71-5B01-4968-8CA3-AF199C63D8B2}" srcOrd="3" destOrd="0" presId="urn:microsoft.com/office/officeart/2018/5/layout/IconCircleLabelList"/>
    <dgm:cxn modelId="{87994AEA-BDEB-437E-A084-0D0139AA8E07}" type="presParOf" srcId="{BB1DE78F-1A2D-47C4-B058-A01476481C05}" destId="{EEDD10F3-D5AC-42A7-B0F4-3B7F46C05B5B}" srcOrd="3" destOrd="0" presId="urn:microsoft.com/office/officeart/2018/5/layout/IconCircleLabelList"/>
    <dgm:cxn modelId="{0ADFB205-D9A9-4F82-9B4D-D8DE2BAD870A}" type="presParOf" srcId="{BB1DE78F-1A2D-47C4-B058-A01476481C05}" destId="{D4F5DDE7-5A9B-4568-A462-752BEDDB526E}" srcOrd="4" destOrd="0" presId="urn:microsoft.com/office/officeart/2018/5/layout/IconCircleLabelList"/>
    <dgm:cxn modelId="{49C1A76B-B48D-4A80-88CD-76C4A6D58BC1}" type="presParOf" srcId="{D4F5DDE7-5A9B-4568-A462-752BEDDB526E}" destId="{16BC3FA9-DFD6-4C70-95A8-3E7CE3712977}" srcOrd="0" destOrd="0" presId="urn:microsoft.com/office/officeart/2018/5/layout/IconCircleLabelList"/>
    <dgm:cxn modelId="{73A2C9B7-13AB-43A1-8265-5DC0D84FE4AD}" type="presParOf" srcId="{D4F5DDE7-5A9B-4568-A462-752BEDDB526E}" destId="{97929515-10FD-466B-89F3-9DAD010FCB4C}" srcOrd="1" destOrd="0" presId="urn:microsoft.com/office/officeart/2018/5/layout/IconCircleLabelList"/>
    <dgm:cxn modelId="{4990A4F5-C879-48D0-BC3E-9BBF165D6D69}" type="presParOf" srcId="{D4F5DDE7-5A9B-4568-A462-752BEDDB526E}" destId="{B210035B-93A3-453F-9BC0-0E6812803604}" srcOrd="2" destOrd="0" presId="urn:microsoft.com/office/officeart/2018/5/layout/IconCircleLabelList"/>
    <dgm:cxn modelId="{94C71B50-FBC4-457D-A3C6-A631F37B2C8A}" type="presParOf" srcId="{D4F5DDE7-5A9B-4568-A462-752BEDDB526E}" destId="{13A55526-0E12-40FF-96E6-2F048F2B00B7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58898E-1970-4D8F-85F6-1D3FAE8A7D7E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437F48-71D8-44A2-A9D2-73F4A8E94995}">
      <dgm:prSet phldrT="[Text]" custT="1"/>
      <dgm:spPr/>
      <dgm:t>
        <a:bodyPr/>
        <a:lstStyle/>
        <a:p>
          <a:r>
            <a:rPr lang="en-US" sz="1200" dirty="0"/>
            <a:t>Exposure to consistently negative media</a:t>
          </a:r>
        </a:p>
      </dgm:t>
    </dgm:pt>
    <dgm:pt modelId="{10B25668-2F8B-4F84-881E-CF76FDDE1BBB}" type="parTrans" cxnId="{068949C6-0622-4DE4-9875-64F655F5743B}">
      <dgm:prSet/>
      <dgm:spPr/>
      <dgm:t>
        <a:bodyPr/>
        <a:lstStyle/>
        <a:p>
          <a:endParaRPr lang="en-US"/>
        </a:p>
      </dgm:t>
    </dgm:pt>
    <dgm:pt modelId="{1C6C9F97-2ACF-47AD-A380-8C00395A5359}" type="sibTrans" cxnId="{068949C6-0622-4DE4-9875-64F655F5743B}">
      <dgm:prSet/>
      <dgm:spPr/>
      <dgm:t>
        <a:bodyPr/>
        <a:lstStyle/>
        <a:p>
          <a:endParaRPr lang="en-US"/>
        </a:p>
      </dgm:t>
    </dgm:pt>
    <dgm:pt modelId="{1E81F27E-F9BE-46EA-ABD6-9FBD38E4D598}">
      <dgm:prSet phldrT="[Text]" custT="1"/>
      <dgm:spPr/>
      <dgm:t>
        <a:bodyPr/>
        <a:lstStyle/>
        <a:p>
          <a:r>
            <a:rPr lang="en-US" sz="1200" dirty="0"/>
            <a:t>Difficulty maintaining social relationships</a:t>
          </a:r>
        </a:p>
      </dgm:t>
    </dgm:pt>
    <dgm:pt modelId="{96800CAC-AE45-447E-B1AD-72D83369126A}" type="parTrans" cxnId="{DDA01095-7D14-4721-B1EC-2D13046E8634}">
      <dgm:prSet/>
      <dgm:spPr/>
      <dgm:t>
        <a:bodyPr/>
        <a:lstStyle/>
        <a:p>
          <a:endParaRPr lang="en-US"/>
        </a:p>
      </dgm:t>
    </dgm:pt>
    <dgm:pt modelId="{878B373D-B049-4DBC-A9E0-44EAFA86C53D}" type="sibTrans" cxnId="{DDA01095-7D14-4721-B1EC-2D13046E8634}">
      <dgm:prSet/>
      <dgm:spPr/>
      <dgm:t>
        <a:bodyPr/>
        <a:lstStyle/>
        <a:p>
          <a:endParaRPr lang="en-US"/>
        </a:p>
      </dgm:t>
    </dgm:pt>
    <dgm:pt modelId="{560A8299-5CCD-445E-A6FB-75D64BF4DB77}">
      <dgm:prSet phldrT="[Text]" custT="1"/>
      <dgm:spPr/>
      <dgm:t>
        <a:bodyPr/>
        <a:lstStyle/>
        <a:p>
          <a:r>
            <a:rPr lang="en-US" sz="1400" dirty="0"/>
            <a:t>Frustration with work environment</a:t>
          </a:r>
        </a:p>
      </dgm:t>
    </dgm:pt>
    <dgm:pt modelId="{AB91A92F-AD47-458E-A305-A8458245F902}" type="parTrans" cxnId="{B5AE74F0-FA3B-4FA3-909C-FF8CC6F399C0}">
      <dgm:prSet/>
      <dgm:spPr/>
      <dgm:t>
        <a:bodyPr/>
        <a:lstStyle/>
        <a:p>
          <a:endParaRPr lang="en-US"/>
        </a:p>
      </dgm:t>
    </dgm:pt>
    <dgm:pt modelId="{80C9F3A7-DB11-4663-8145-431317A832B6}" type="sibTrans" cxnId="{B5AE74F0-FA3B-4FA3-909C-FF8CC6F399C0}">
      <dgm:prSet/>
      <dgm:spPr/>
      <dgm:t>
        <a:bodyPr/>
        <a:lstStyle/>
        <a:p>
          <a:endParaRPr lang="en-US"/>
        </a:p>
      </dgm:t>
    </dgm:pt>
    <dgm:pt modelId="{0B97EA51-4749-4D2C-8F0E-4990869060E6}">
      <dgm:prSet phldrT="[Text]"/>
      <dgm:spPr/>
      <dgm:t>
        <a:bodyPr/>
        <a:lstStyle/>
        <a:p>
          <a:r>
            <a:rPr lang="en-US" dirty="0"/>
            <a:t>Overwhelming Stress</a:t>
          </a:r>
        </a:p>
      </dgm:t>
    </dgm:pt>
    <dgm:pt modelId="{27F56135-45FC-4115-9802-E0B0D7C96C30}" type="parTrans" cxnId="{19330DEA-D126-446C-A609-344DDBD52640}">
      <dgm:prSet/>
      <dgm:spPr/>
      <dgm:t>
        <a:bodyPr/>
        <a:lstStyle/>
        <a:p>
          <a:endParaRPr lang="en-US"/>
        </a:p>
      </dgm:t>
    </dgm:pt>
    <dgm:pt modelId="{C6D821A0-BBE8-4058-86AE-A8BCCB64CE4C}" type="sibTrans" cxnId="{19330DEA-D126-446C-A609-344DDBD52640}">
      <dgm:prSet/>
      <dgm:spPr/>
      <dgm:t>
        <a:bodyPr/>
        <a:lstStyle/>
        <a:p>
          <a:endParaRPr lang="en-US"/>
        </a:p>
      </dgm:t>
    </dgm:pt>
    <dgm:pt modelId="{82C266F5-48B6-438F-9BA3-E1DD8BE25DCC}" type="pres">
      <dgm:prSet presAssocID="{D758898E-1970-4D8F-85F6-1D3FAE8A7D7E}" presName="Name0" presStyleCnt="0">
        <dgm:presLayoutVars>
          <dgm:chMax val="4"/>
          <dgm:resizeHandles val="exact"/>
        </dgm:presLayoutVars>
      </dgm:prSet>
      <dgm:spPr/>
    </dgm:pt>
    <dgm:pt modelId="{32932D76-32A4-4A31-AE63-006232E42E1B}" type="pres">
      <dgm:prSet presAssocID="{D758898E-1970-4D8F-85F6-1D3FAE8A7D7E}" presName="ellipse" presStyleLbl="trBgShp" presStyleIdx="0" presStyleCnt="1" custAng="19804737" custLinFactNeighborX="-5282" custLinFactNeighborY="30547"/>
      <dgm:spPr/>
    </dgm:pt>
    <dgm:pt modelId="{865D4EB8-4A94-4DB2-936D-E9C4CEB8671E}" type="pres">
      <dgm:prSet presAssocID="{D758898E-1970-4D8F-85F6-1D3FAE8A7D7E}" presName="arrow1" presStyleLbl="fgShp" presStyleIdx="0" presStyleCnt="1" custAng="20109125" custLinFactX="53449" custLinFactNeighborX="100000" custLinFactNeighborY="14631"/>
      <dgm:spPr/>
    </dgm:pt>
    <dgm:pt modelId="{BF201549-912E-4B61-9FDE-B5B097EAA18C}" type="pres">
      <dgm:prSet presAssocID="{D758898E-1970-4D8F-85F6-1D3FAE8A7D7E}" presName="rectangle" presStyleLbl="revTx" presStyleIdx="0" presStyleCnt="1" custAng="0" custLinFactNeighborX="40257" custLinFactNeighborY="14321">
        <dgm:presLayoutVars>
          <dgm:bulletEnabled val="1"/>
        </dgm:presLayoutVars>
      </dgm:prSet>
      <dgm:spPr/>
    </dgm:pt>
    <dgm:pt modelId="{057ECA82-837C-468F-AF29-5F44A824F4C0}" type="pres">
      <dgm:prSet presAssocID="{1E81F27E-F9BE-46EA-ABD6-9FBD38E4D598}" presName="item1" presStyleLbl="node1" presStyleIdx="0" presStyleCnt="3" custScaleX="149137" custLinFactNeighborX="24470" custLinFactNeighborY="22102">
        <dgm:presLayoutVars>
          <dgm:bulletEnabled val="1"/>
        </dgm:presLayoutVars>
      </dgm:prSet>
      <dgm:spPr/>
    </dgm:pt>
    <dgm:pt modelId="{68A51F2B-CBB3-44AD-92B2-4E7292DDAB5E}" type="pres">
      <dgm:prSet presAssocID="{560A8299-5CCD-445E-A6FB-75D64BF4DB77}" presName="item2" presStyleLbl="node1" presStyleIdx="1" presStyleCnt="3" custScaleX="124506" custLinFactNeighborX="-5925" custLinFactNeighborY="42070">
        <dgm:presLayoutVars>
          <dgm:bulletEnabled val="1"/>
        </dgm:presLayoutVars>
      </dgm:prSet>
      <dgm:spPr/>
    </dgm:pt>
    <dgm:pt modelId="{1125069A-4EAA-407B-9997-35AC95070905}" type="pres">
      <dgm:prSet presAssocID="{0B97EA51-4749-4D2C-8F0E-4990869060E6}" presName="item3" presStyleLbl="node1" presStyleIdx="2" presStyleCnt="3" custScaleX="123217" custLinFactNeighborX="12564" custLinFactNeighborY="14876">
        <dgm:presLayoutVars>
          <dgm:bulletEnabled val="1"/>
        </dgm:presLayoutVars>
      </dgm:prSet>
      <dgm:spPr/>
    </dgm:pt>
    <dgm:pt modelId="{B2BC0147-5381-49F4-9B55-E8E647872EEF}" type="pres">
      <dgm:prSet presAssocID="{D758898E-1970-4D8F-85F6-1D3FAE8A7D7E}" presName="funnel" presStyleLbl="trAlignAcc1" presStyleIdx="0" presStyleCnt="1" custAng="19804737" custLinFactNeighborX="5671" custLinFactNeighborY="7004"/>
      <dgm:spPr/>
    </dgm:pt>
  </dgm:ptLst>
  <dgm:cxnLst>
    <dgm:cxn modelId="{94A2C53E-C2FE-423D-8B48-BA4CF1EEF17C}" type="presOf" srcId="{67437F48-71D8-44A2-A9D2-73F4A8E94995}" destId="{1125069A-4EAA-407B-9997-35AC95070905}" srcOrd="0" destOrd="0" presId="urn:microsoft.com/office/officeart/2005/8/layout/funnel1"/>
    <dgm:cxn modelId="{CE1BBA79-AD09-4910-80A0-2D43F8F984DE}" type="presOf" srcId="{560A8299-5CCD-445E-A6FB-75D64BF4DB77}" destId="{057ECA82-837C-468F-AF29-5F44A824F4C0}" srcOrd="0" destOrd="0" presId="urn:microsoft.com/office/officeart/2005/8/layout/funnel1"/>
    <dgm:cxn modelId="{DDA01095-7D14-4721-B1EC-2D13046E8634}" srcId="{D758898E-1970-4D8F-85F6-1D3FAE8A7D7E}" destId="{1E81F27E-F9BE-46EA-ABD6-9FBD38E4D598}" srcOrd="1" destOrd="0" parTransId="{96800CAC-AE45-447E-B1AD-72D83369126A}" sibTransId="{878B373D-B049-4DBC-A9E0-44EAFA86C53D}"/>
    <dgm:cxn modelId="{539AC0B0-99DE-4942-9CA9-42717A79E0CF}" type="presOf" srcId="{D758898E-1970-4D8F-85F6-1D3FAE8A7D7E}" destId="{82C266F5-48B6-438F-9BA3-E1DD8BE25DCC}" srcOrd="0" destOrd="0" presId="urn:microsoft.com/office/officeart/2005/8/layout/funnel1"/>
    <dgm:cxn modelId="{068949C6-0622-4DE4-9875-64F655F5743B}" srcId="{D758898E-1970-4D8F-85F6-1D3FAE8A7D7E}" destId="{67437F48-71D8-44A2-A9D2-73F4A8E94995}" srcOrd="0" destOrd="0" parTransId="{10B25668-2F8B-4F84-881E-CF76FDDE1BBB}" sibTransId="{1C6C9F97-2ACF-47AD-A380-8C00395A5359}"/>
    <dgm:cxn modelId="{19330DEA-D126-446C-A609-344DDBD52640}" srcId="{D758898E-1970-4D8F-85F6-1D3FAE8A7D7E}" destId="{0B97EA51-4749-4D2C-8F0E-4990869060E6}" srcOrd="3" destOrd="0" parTransId="{27F56135-45FC-4115-9802-E0B0D7C96C30}" sibTransId="{C6D821A0-BBE8-4058-86AE-A8BCCB64CE4C}"/>
    <dgm:cxn modelId="{98F21AEC-868A-4B6A-8FFA-7B136166E719}" type="presOf" srcId="{1E81F27E-F9BE-46EA-ABD6-9FBD38E4D598}" destId="{68A51F2B-CBB3-44AD-92B2-4E7292DDAB5E}" srcOrd="0" destOrd="0" presId="urn:microsoft.com/office/officeart/2005/8/layout/funnel1"/>
    <dgm:cxn modelId="{B5AE74F0-FA3B-4FA3-909C-FF8CC6F399C0}" srcId="{D758898E-1970-4D8F-85F6-1D3FAE8A7D7E}" destId="{560A8299-5CCD-445E-A6FB-75D64BF4DB77}" srcOrd="2" destOrd="0" parTransId="{AB91A92F-AD47-458E-A305-A8458245F902}" sibTransId="{80C9F3A7-DB11-4663-8145-431317A832B6}"/>
    <dgm:cxn modelId="{384555F0-B5D2-4873-9653-301570E2C3C4}" type="presOf" srcId="{0B97EA51-4749-4D2C-8F0E-4990869060E6}" destId="{BF201549-912E-4B61-9FDE-B5B097EAA18C}" srcOrd="0" destOrd="0" presId="urn:microsoft.com/office/officeart/2005/8/layout/funnel1"/>
    <dgm:cxn modelId="{6545EAE8-A93F-429C-98D1-299BEAF18DF5}" type="presParOf" srcId="{82C266F5-48B6-438F-9BA3-E1DD8BE25DCC}" destId="{32932D76-32A4-4A31-AE63-006232E42E1B}" srcOrd="0" destOrd="0" presId="urn:microsoft.com/office/officeart/2005/8/layout/funnel1"/>
    <dgm:cxn modelId="{C2C2B1CB-FA30-4CEF-858B-81060B5A6FBB}" type="presParOf" srcId="{82C266F5-48B6-438F-9BA3-E1DD8BE25DCC}" destId="{865D4EB8-4A94-4DB2-936D-E9C4CEB8671E}" srcOrd="1" destOrd="0" presId="urn:microsoft.com/office/officeart/2005/8/layout/funnel1"/>
    <dgm:cxn modelId="{3C5EE7F6-5F29-465D-A5EA-FE781A64AC91}" type="presParOf" srcId="{82C266F5-48B6-438F-9BA3-E1DD8BE25DCC}" destId="{BF201549-912E-4B61-9FDE-B5B097EAA18C}" srcOrd="2" destOrd="0" presId="urn:microsoft.com/office/officeart/2005/8/layout/funnel1"/>
    <dgm:cxn modelId="{BE90BDEB-8783-47F9-9909-278FB8619D52}" type="presParOf" srcId="{82C266F5-48B6-438F-9BA3-E1DD8BE25DCC}" destId="{057ECA82-837C-468F-AF29-5F44A824F4C0}" srcOrd="3" destOrd="0" presId="urn:microsoft.com/office/officeart/2005/8/layout/funnel1"/>
    <dgm:cxn modelId="{B67CE522-4B08-40B2-82CB-477727774611}" type="presParOf" srcId="{82C266F5-48B6-438F-9BA3-E1DD8BE25DCC}" destId="{68A51F2B-CBB3-44AD-92B2-4E7292DDAB5E}" srcOrd="4" destOrd="0" presId="urn:microsoft.com/office/officeart/2005/8/layout/funnel1"/>
    <dgm:cxn modelId="{B15B5F97-C5C4-4C75-86B2-632E0D837312}" type="presParOf" srcId="{82C266F5-48B6-438F-9BA3-E1DD8BE25DCC}" destId="{1125069A-4EAA-407B-9997-35AC95070905}" srcOrd="5" destOrd="0" presId="urn:microsoft.com/office/officeart/2005/8/layout/funnel1"/>
    <dgm:cxn modelId="{47F8007A-C275-482E-ABEA-29B833D5D219}" type="presParOf" srcId="{82C266F5-48B6-438F-9BA3-E1DD8BE25DCC}" destId="{B2BC0147-5381-49F4-9B55-E8E647872EE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4FA89D-A6B6-4956-A1D7-5BB48546F65B}">
      <dsp:nvSpPr>
        <dsp:cNvPr id="0" name=""/>
        <dsp:cNvSpPr/>
      </dsp:nvSpPr>
      <dsp:spPr>
        <a:xfrm>
          <a:off x="614850" y="35407"/>
          <a:ext cx="1921500" cy="19215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4BCED-DF32-4D00-9D40-913FE259BD11}">
      <dsp:nvSpPr>
        <dsp:cNvPr id="0" name=""/>
        <dsp:cNvSpPr/>
      </dsp:nvSpPr>
      <dsp:spPr>
        <a:xfrm>
          <a:off x="1024350" y="444907"/>
          <a:ext cx="1102500" cy="1102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BDC721-3BCD-4C4B-A609-76B1EB628C20}">
      <dsp:nvSpPr>
        <dsp:cNvPr id="0" name=""/>
        <dsp:cNvSpPr/>
      </dsp:nvSpPr>
      <dsp:spPr>
        <a:xfrm>
          <a:off x="600" y="2555408"/>
          <a:ext cx="31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Identify physical symptoms and address them</a:t>
          </a:r>
        </a:p>
      </dsp:txBody>
      <dsp:txXfrm>
        <a:off x="600" y="2555408"/>
        <a:ext cx="3150000" cy="720000"/>
      </dsp:txXfrm>
    </dsp:sp>
    <dsp:sp modelId="{AD502DBA-1913-4597-8302-041F0CE13B97}">
      <dsp:nvSpPr>
        <dsp:cNvPr id="0" name=""/>
        <dsp:cNvSpPr/>
      </dsp:nvSpPr>
      <dsp:spPr>
        <a:xfrm>
          <a:off x="4316100" y="35407"/>
          <a:ext cx="1921500" cy="19215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3481D-FA9D-4263-B5D8-444E388F2D5B}">
      <dsp:nvSpPr>
        <dsp:cNvPr id="0" name=""/>
        <dsp:cNvSpPr/>
      </dsp:nvSpPr>
      <dsp:spPr>
        <a:xfrm>
          <a:off x="4725600" y="444907"/>
          <a:ext cx="1102500" cy="1102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D7C71-5B01-4968-8CA3-AF199C63D8B2}">
      <dsp:nvSpPr>
        <dsp:cNvPr id="0" name=""/>
        <dsp:cNvSpPr/>
      </dsp:nvSpPr>
      <dsp:spPr>
        <a:xfrm>
          <a:off x="3701850" y="2555408"/>
          <a:ext cx="31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Reflect back and identify potential causes </a:t>
          </a:r>
        </a:p>
      </dsp:txBody>
      <dsp:txXfrm>
        <a:off x="3701850" y="2555408"/>
        <a:ext cx="3150000" cy="720000"/>
      </dsp:txXfrm>
    </dsp:sp>
    <dsp:sp modelId="{16BC3FA9-DFD6-4C70-95A8-3E7CE3712977}">
      <dsp:nvSpPr>
        <dsp:cNvPr id="0" name=""/>
        <dsp:cNvSpPr/>
      </dsp:nvSpPr>
      <dsp:spPr>
        <a:xfrm>
          <a:off x="8017350" y="35407"/>
          <a:ext cx="1921500" cy="19215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929515-10FD-466B-89F3-9DAD010FCB4C}">
      <dsp:nvSpPr>
        <dsp:cNvPr id="0" name=""/>
        <dsp:cNvSpPr/>
      </dsp:nvSpPr>
      <dsp:spPr>
        <a:xfrm>
          <a:off x="8426850" y="444907"/>
          <a:ext cx="1102500" cy="11025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A55526-0E12-40FF-96E6-2F048F2B00B7}">
      <dsp:nvSpPr>
        <dsp:cNvPr id="0" name=""/>
        <dsp:cNvSpPr/>
      </dsp:nvSpPr>
      <dsp:spPr>
        <a:xfrm>
          <a:off x="7403100" y="2555408"/>
          <a:ext cx="31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/>
            <a:t>Increased feelings of normalcy, Competency, and control</a:t>
          </a:r>
        </a:p>
      </dsp:txBody>
      <dsp:txXfrm>
        <a:off x="7403100" y="2555408"/>
        <a:ext cx="315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932D76-32A4-4A31-AE63-006232E42E1B}">
      <dsp:nvSpPr>
        <dsp:cNvPr id="0" name=""/>
        <dsp:cNvSpPr/>
      </dsp:nvSpPr>
      <dsp:spPr>
        <a:xfrm rot="19804737">
          <a:off x="1881208" y="541272"/>
          <a:ext cx="3459201" cy="120133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5D4EB8-4A94-4DB2-936D-E9C4CEB8671E}">
      <dsp:nvSpPr>
        <dsp:cNvPr id="0" name=""/>
        <dsp:cNvSpPr/>
      </dsp:nvSpPr>
      <dsp:spPr>
        <a:xfrm rot="20109125">
          <a:off x="4492397" y="3178737"/>
          <a:ext cx="670387" cy="429048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201549-912E-4B61-9FDE-B5B097EAA18C}">
      <dsp:nvSpPr>
        <dsp:cNvPr id="0" name=""/>
        <dsp:cNvSpPr/>
      </dsp:nvSpPr>
      <dsp:spPr>
        <a:xfrm>
          <a:off x="3485371" y="3486017"/>
          <a:ext cx="3217862" cy="804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Overwhelming Stress</a:t>
          </a:r>
        </a:p>
      </dsp:txBody>
      <dsp:txXfrm>
        <a:off x="3485371" y="3486017"/>
        <a:ext cx="3217862" cy="804465"/>
      </dsp:txXfrm>
    </dsp:sp>
    <dsp:sp modelId="{057ECA82-837C-468F-AF29-5F44A824F4C0}">
      <dsp:nvSpPr>
        <dsp:cNvPr id="0" name=""/>
        <dsp:cNvSpPr/>
      </dsp:nvSpPr>
      <dsp:spPr>
        <a:xfrm>
          <a:off x="3320382" y="1735122"/>
          <a:ext cx="1799633" cy="12066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Frustration with work environment</a:t>
          </a:r>
        </a:p>
      </dsp:txBody>
      <dsp:txXfrm>
        <a:off x="3583932" y="1911839"/>
        <a:ext cx="1272533" cy="853264"/>
      </dsp:txXfrm>
    </dsp:sp>
    <dsp:sp modelId="{68A51F2B-CBB3-44AD-92B2-4E7292DDAB5E}">
      <dsp:nvSpPr>
        <dsp:cNvPr id="0" name=""/>
        <dsp:cNvSpPr/>
      </dsp:nvSpPr>
      <dsp:spPr>
        <a:xfrm>
          <a:off x="2238757" y="1070783"/>
          <a:ext cx="1502411" cy="12066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Difficulty maintaining social relationships</a:t>
          </a:r>
        </a:p>
      </dsp:txBody>
      <dsp:txXfrm>
        <a:off x="2458780" y="1247500"/>
        <a:ext cx="1062365" cy="853264"/>
      </dsp:txXfrm>
    </dsp:sp>
    <dsp:sp modelId="{1125069A-4EAA-407B-9997-35AC95070905}">
      <dsp:nvSpPr>
        <dsp:cNvPr id="0" name=""/>
        <dsp:cNvSpPr/>
      </dsp:nvSpPr>
      <dsp:spPr>
        <a:xfrm>
          <a:off x="3703155" y="450881"/>
          <a:ext cx="1486857" cy="12066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Exposure to consistently negative media</a:t>
          </a:r>
        </a:p>
      </dsp:txBody>
      <dsp:txXfrm>
        <a:off x="3920900" y="627598"/>
        <a:ext cx="1051367" cy="853264"/>
      </dsp:txXfrm>
    </dsp:sp>
    <dsp:sp modelId="{B2BC0147-5381-49F4-9B55-E8E647872EEF}">
      <dsp:nvSpPr>
        <dsp:cNvPr id="0" name=""/>
        <dsp:cNvSpPr/>
      </dsp:nvSpPr>
      <dsp:spPr>
        <a:xfrm rot="19804737">
          <a:off x="2134700" y="237169"/>
          <a:ext cx="3754172" cy="3003338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4/20/2020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sv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y@viewpointpw.com" TargetMode="External"/><Relationship Id="rId2" Type="http://schemas.openxmlformats.org/officeDocument/2006/relationships/hyperlink" Target="mailto:trystyn@viewpointpw.com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ailto:help@viewpointpw.com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n5d.com/which-stress-relief-technique-is-best-for-your-zodiac-sign/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AD82E-CD63-424E-9106-58A3AE6868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Maintaining Mental Health and Relieving Anxiety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E41CFC-892B-4982-9CEE-9E685E1D9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104455"/>
          </a:xfrm>
        </p:spPr>
        <p:txBody>
          <a:bodyPr>
            <a:normAutofit/>
          </a:bodyPr>
          <a:lstStyle/>
          <a:p>
            <a:r>
              <a:rPr lang="en-US" dirty="0" err="1"/>
              <a:t>Trystyn</a:t>
            </a:r>
            <a:r>
              <a:rPr lang="en-US" dirty="0"/>
              <a:t> McCarthy, TLLP </a:t>
            </a:r>
          </a:p>
          <a:p>
            <a:r>
              <a:rPr lang="en-US" dirty="0"/>
              <a:t>Christy Greb, TLLP CCTP</a:t>
            </a:r>
          </a:p>
        </p:txBody>
      </p:sp>
    </p:spTree>
    <p:extLst>
      <p:ext uri="{BB962C8B-B14F-4D97-AF65-F5344CB8AC3E}">
        <p14:creationId xmlns:p14="http://schemas.microsoft.com/office/powerpoint/2010/main" val="3846476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F28A1-1797-41F7-B498-49E9142D0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Adapting to Working from Home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857C25-D175-4042-BF57-EDCD4B9836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Create and maintain a space that works for you.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0B8EBB-3FA5-4F17-8089-8FBC8EA22F0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Have realistic expectations of yourself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Utilize how you are feeling to get most productive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Maintain your space to support and boost your mood</a:t>
            </a:r>
          </a:p>
        </p:txBody>
      </p:sp>
    </p:spTree>
    <p:extLst>
      <p:ext uri="{BB962C8B-B14F-4D97-AF65-F5344CB8AC3E}">
        <p14:creationId xmlns:p14="http://schemas.microsoft.com/office/powerpoint/2010/main" val="2630139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98E99-D845-4943-B489-199C38477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Recreating Structure and Routine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35960-30E4-4EEF-9AF7-DBBC758912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Balance and Moderation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D3DC4-DA71-4807-A085-D55AC5CE7D0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Pay close attention to sleep, exercise, and food needs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Structure and Routine should feel comfortable and supportive – do you need more or less?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Fall back on realistic expectations for yourself and your family</a:t>
            </a:r>
          </a:p>
        </p:txBody>
      </p:sp>
    </p:spTree>
    <p:extLst>
      <p:ext uri="{BB962C8B-B14F-4D97-AF65-F5344CB8AC3E}">
        <p14:creationId xmlns:p14="http://schemas.microsoft.com/office/powerpoint/2010/main" val="3964834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98515-579D-466D-8E36-090BA5069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our Family or Household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3770F2-E0E5-497B-9B54-B53CFF8263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Make sure your needs are met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724E6-5C2C-46D7-9ED3-A74D825122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 mindful of where you are at first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 kind to yourself in utilizing whatever strategy you need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 creative in utilizing coping strategies </a:t>
            </a:r>
          </a:p>
        </p:txBody>
      </p:sp>
    </p:spTree>
    <p:extLst>
      <p:ext uri="{BB962C8B-B14F-4D97-AF65-F5344CB8AC3E}">
        <p14:creationId xmlns:p14="http://schemas.microsoft.com/office/powerpoint/2010/main" val="3864777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A3FE3F-0076-4EA6-A003-732D6FEF9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1800225"/>
            <a:ext cx="3444211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400"/>
              <a:t>Your Self Care Routine May Need to be Modified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9D6D9-C0FD-4590-B8A2-4260565CC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1514" y="457198"/>
            <a:ext cx="3444211" cy="134302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With our circumstances changing quickly, old coping strategies may not be available or feasible anymore</a:t>
            </a:r>
          </a:p>
        </p:txBody>
      </p:sp>
      <p:pic>
        <p:nvPicPr>
          <p:cNvPr id="7" name="Graphic 6" descr="Warning">
            <a:extLst>
              <a:ext uri="{FF2B5EF4-FFF2-40B4-BE49-F238E27FC236}">
                <a16:creationId xmlns:a16="http://schemas.microsoft.com/office/drawing/2014/main" id="{5BA6C958-FD9F-4256-BDF7-E0A19869D8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15554" y="643465"/>
            <a:ext cx="5397897" cy="5397897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488541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E653F-8D9F-4DD6-B190-9C8468FA2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Place to Start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FFAA89-47B9-452A-866A-3969BD5B6F48}"/>
              </a:ext>
            </a:extLst>
          </p:cNvPr>
          <p:cNvSpPr txBox="1"/>
          <p:nvPr/>
        </p:nvSpPr>
        <p:spPr>
          <a:xfrm>
            <a:off x="810000" y="2743200"/>
            <a:ext cx="1074759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Am I spending too much time socializing with others? Or do I need to spend more time focused on myself?</a:t>
            </a:r>
          </a:p>
          <a:p>
            <a:endParaRPr lang="en-US" dirty="0"/>
          </a:p>
          <a:p>
            <a:r>
              <a:rPr lang="en-US" dirty="0"/>
              <a:t>2. Am I taking care of my body’s needs? (eating, sleeping, physical activity, etc.) Or have I been focusing too much on taking care of other people’s needs?</a:t>
            </a:r>
          </a:p>
          <a:p>
            <a:endParaRPr lang="en-US" dirty="0"/>
          </a:p>
          <a:p>
            <a:r>
              <a:rPr lang="en-US" dirty="0"/>
              <a:t>3. Am I stimulating and challenging my brain? Or am I twiddling my thumbs waiting for this to all be over?</a:t>
            </a:r>
          </a:p>
          <a:p>
            <a:endParaRPr lang="en-US" dirty="0"/>
          </a:p>
          <a:p>
            <a:r>
              <a:rPr lang="en-US" dirty="0"/>
              <a:t>4. Am I still pursuing my goals and staying true to my values? Or have I lost sight of what’s important to me? Have my goals or values shifted?</a:t>
            </a: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24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CA38DE0-0434-4DDD-89EE-77463F374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A520694-B5C4-4629-92F0-65DEBCE68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481607" y="-491131"/>
            <a:ext cx="6867524" cy="7830738"/>
          </a:xfrm>
          <a:custGeom>
            <a:avLst/>
            <a:gdLst>
              <a:gd name="connsiteX0" fmla="*/ 0 w 6867524"/>
              <a:gd name="connsiteY0" fmla="*/ 7529514 h 7830738"/>
              <a:gd name="connsiteX1" fmla="*/ 0 w 6867524"/>
              <a:gd name="connsiteY1" fmla="*/ 2857374 h 7830738"/>
              <a:gd name="connsiteX2" fmla="*/ 0 w 6867524"/>
              <a:gd name="connsiteY2" fmla="*/ 0 h 7830738"/>
              <a:gd name="connsiteX3" fmla="*/ 6867524 w 6867524"/>
              <a:gd name="connsiteY3" fmla="*/ 0 h 7830738"/>
              <a:gd name="connsiteX4" fmla="*/ 6867524 w 6867524"/>
              <a:gd name="connsiteY4" fmla="*/ 2626914 h 7830738"/>
              <a:gd name="connsiteX5" fmla="*/ 6867524 w 6867524"/>
              <a:gd name="connsiteY5" fmla="*/ 7532288 h 7830738"/>
              <a:gd name="connsiteX6" fmla="*/ 3859631 w 6867524"/>
              <a:gd name="connsiteY6" fmla="*/ 7532288 h 7830738"/>
              <a:gd name="connsiteX7" fmla="*/ 3478631 w 6867524"/>
              <a:gd name="connsiteY7" fmla="*/ 7818038 h 7830738"/>
              <a:gd name="connsiteX8" fmla="*/ 3470164 w 6867524"/>
              <a:gd name="connsiteY8" fmla="*/ 7821213 h 7830738"/>
              <a:gd name="connsiteX9" fmla="*/ 3457464 w 6867524"/>
              <a:gd name="connsiteY9" fmla="*/ 7825976 h 7830738"/>
              <a:gd name="connsiteX10" fmla="*/ 3446881 w 6867524"/>
              <a:gd name="connsiteY10" fmla="*/ 7830738 h 7830738"/>
              <a:gd name="connsiteX11" fmla="*/ 3434181 w 6867524"/>
              <a:gd name="connsiteY11" fmla="*/ 7830738 h 7830738"/>
              <a:gd name="connsiteX12" fmla="*/ 3423598 w 6867524"/>
              <a:gd name="connsiteY12" fmla="*/ 7830738 h 7830738"/>
              <a:gd name="connsiteX13" fmla="*/ 3410897 w 6867524"/>
              <a:gd name="connsiteY13" fmla="*/ 7825976 h 7830738"/>
              <a:gd name="connsiteX14" fmla="*/ 3398198 w 6867524"/>
              <a:gd name="connsiteY14" fmla="*/ 7821213 h 7830738"/>
              <a:gd name="connsiteX15" fmla="*/ 3389731 w 6867524"/>
              <a:gd name="connsiteY15" fmla="*/ 7818038 h 7830738"/>
              <a:gd name="connsiteX16" fmla="*/ 3008731 w 6867524"/>
              <a:gd name="connsiteY16" fmla="*/ 7532288 h 7830738"/>
              <a:gd name="connsiteX17" fmla="*/ 1012714 w 6867524"/>
              <a:gd name="connsiteY17" fmla="*/ 7532288 h 7830738"/>
              <a:gd name="connsiteX18" fmla="*/ 1012714 w 6867524"/>
              <a:gd name="connsiteY18" fmla="*/ 7531893 h 7830738"/>
              <a:gd name="connsiteX19" fmla="*/ 4761 w 6867524"/>
              <a:gd name="connsiteY19" fmla="*/ 7531893 h 7830738"/>
              <a:gd name="connsiteX20" fmla="*/ 4761 w 6867524"/>
              <a:gd name="connsiteY20" fmla="*/ 7529514 h 7830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867524" h="7830738">
                <a:moveTo>
                  <a:pt x="0" y="7529514"/>
                </a:moveTo>
                <a:lnTo>
                  <a:pt x="0" y="2857374"/>
                </a:lnTo>
                <a:lnTo>
                  <a:pt x="0" y="0"/>
                </a:lnTo>
                <a:lnTo>
                  <a:pt x="6867524" y="0"/>
                </a:lnTo>
                <a:lnTo>
                  <a:pt x="6867524" y="2626914"/>
                </a:lnTo>
                <a:lnTo>
                  <a:pt x="6867524" y="7532288"/>
                </a:lnTo>
                <a:lnTo>
                  <a:pt x="3859631" y="7532288"/>
                </a:lnTo>
                <a:lnTo>
                  <a:pt x="3478631" y="7818038"/>
                </a:lnTo>
                <a:lnTo>
                  <a:pt x="3470164" y="7821213"/>
                </a:lnTo>
                <a:lnTo>
                  <a:pt x="3457464" y="7825976"/>
                </a:lnTo>
                <a:lnTo>
                  <a:pt x="3446881" y="7830738"/>
                </a:lnTo>
                <a:lnTo>
                  <a:pt x="3434181" y="7830738"/>
                </a:lnTo>
                <a:lnTo>
                  <a:pt x="3423598" y="7830738"/>
                </a:lnTo>
                <a:lnTo>
                  <a:pt x="3410897" y="7825976"/>
                </a:lnTo>
                <a:lnTo>
                  <a:pt x="3398198" y="7821213"/>
                </a:lnTo>
                <a:lnTo>
                  <a:pt x="3389731" y="7818038"/>
                </a:lnTo>
                <a:lnTo>
                  <a:pt x="3008731" y="7532288"/>
                </a:lnTo>
                <a:lnTo>
                  <a:pt x="1012714" y="7532288"/>
                </a:lnTo>
                <a:lnTo>
                  <a:pt x="1012714" y="7531893"/>
                </a:lnTo>
                <a:lnTo>
                  <a:pt x="4761" y="7531893"/>
                </a:lnTo>
                <a:lnTo>
                  <a:pt x="4761" y="7529514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8FC495-8D5E-4553-9AD5-D6F971D68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0739" y="276798"/>
            <a:ext cx="5717870" cy="97507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6000" dirty="0"/>
              <a:t>Contact Us: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F00BE8-601E-40A1-8298-DEFDAF3EEE7F}"/>
              </a:ext>
            </a:extLst>
          </p:cNvPr>
          <p:cNvSpPr txBox="1"/>
          <p:nvPr/>
        </p:nvSpPr>
        <p:spPr>
          <a:xfrm>
            <a:off x="8371336" y="2030551"/>
            <a:ext cx="3411511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err="1"/>
              <a:t>Trystyn</a:t>
            </a:r>
            <a:r>
              <a:rPr lang="en-US" sz="2400" dirty="0"/>
              <a:t> McCarthy TLLP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>
                <a:hlinkClick r:id="rId2"/>
              </a:rPr>
              <a:t>trystyn@viewpointpw.com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(248) 669-9500 x 716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2BEAAB-C796-447A-B673-B9918A167DE4}"/>
              </a:ext>
            </a:extLst>
          </p:cNvPr>
          <p:cNvSpPr txBox="1"/>
          <p:nvPr/>
        </p:nvSpPr>
        <p:spPr>
          <a:xfrm>
            <a:off x="8208632" y="4235485"/>
            <a:ext cx="3605474" cy="22313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sz="2400" dirty="0"/>
              <a:t>Christy Greb TLLP CCTP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>
                <a:hlinkClick r:id="rId3"/>
              </a:rPr>
              <a:t>christy@viewpointpw.com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(248) 669-9500 x 804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E3EE01-96F2-4D23-8A53-2E7C615B5A1D}"/>
              </a:ext>
            </a:extLst>
          </p:cNvPr>
          <p:cNvSpPr txBox="1"/>
          <p:nvPr/>
        </p:nvSpPr>
        <p:spPr>
          <a:xfrm>
            <a:off x="577702" y="764336"/>
            <a:ext cx="551829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Overexposure to media</a:t>
            </a:r>
          </a:p>
          <a:p>
            <a:endParaRPr lang="en-US" sz="2400" dirty="0"/>
          </a:p>
          <a:p>
            <a:r>
              <a:rPr lang="en-US" sz="2400" dirty="0"/>
              <a:t>2. Maintaining healthy social interactions</a:t>
            </a:r>
          </a:p>
          <a:p>
            <a:endParaRPr lang="en-US" sz="2400" dirty="0"/>
          </a:p>
          <a:p>
            <a:r>
              <a:rPr lang="en-US" sz="2400" dirty="0"/>
              <a:t>3. Frustrations with current work environment</a:t>
            </a:r>
          </a:p>
          <a:p>
            <a:endParaRPr lang="en-US" sz="2400" dirty="0"/>
          </a:p>
          <a:p>
            <a:r>
              <a:rPr lang="en-US" sz="2400" dirty="0"/>
              <a:t>4. Difficulties with current daily routine and structure</a:t>
            </a:r>
          </a:p>
          <a:p>
            <a:endParaRPr lang="en-US" sz="2400" dirty="0"/>
          </a:p>
          <a:p>
            <a:r>
              <a:rPr lang="en-US" sz="2400" dirty="0"/>
              <a:t>5. How this might be impacting your family and how to help them through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23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E3E4E-513C-406C-BEC8-90D77E597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E4813-B5B3-40C2-8ED8-17BFFC131A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8091" y="2569082"/>
            <a:ext cx="3547533" cy="3600311"/>
          </a:xfrm>
        </p:spPr>
        <p:txBody>
          <a:bodyPr>
            <a:normAutofit/>
          </a:bodyPr>
          <a:lstStyle/>
          <a:p>
            <a:r>
              <a:rPr lang="en-US" sz="2000" dirty="0"/>
              <a:t>Email: </a:t>
            </a:r>
          </a:p>
          <a:p>
            <a:r>
              <a:rPr lang="en-US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help@viewpointpw.com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Text: </a:t>
            </a:r>
          </a:p>
          <a:p>
            <a:r>
              <a:rPr lang="en-US" sz="2000" dirty="0"/>
              <a:t>(248) 274-4334</a:t>
            </a:r>
          </a:p>
          <a:p>
            <a:endParaRPr lang="en-US" sz="2000" dirty="0"/>
          </a:p>
          <a:p>
            <a:r>
              <a:rPr lang="en-US" sz="2000" dirty="0"/>
              <a:t>Small Business Support: </a:t>
            </a:r>
          </a:p>
          <a:p>
            <a:r>
              <a:rPr lang="en-US" sz="2000" dirty="0"/>
              <a:t>glen@viewpointpw.com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C5B070-D294-4A73-ADB3-BBAE2E2FC4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4418" y="1352213"/>
            <a:ext cx="6403294" cy="33818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5524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98BC5-C32C-41CA-BB0F-00335621A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Who are we?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6C0C62-CB66-4F3A-B4DE-57B22BDCF1A2}"/>
              </a:ext>
            </a:extLst>
          </p:cNvPr>
          <p:cNvSpPr txBox="1"/>
          <p:nvPr/>
        </p:nvSpPr>
        <p:spPr>
          <a:xfrm>
            <a:off x="810000" y="3115159"/>
            <a:ext cx="75900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Trystyn</a:t>
            </a:r>
            <a:r>
              <a:rPr lang="en-US" sz="2000" dirty="0"/>
              <a:t> McCarthy, TLLP</a:t>
            </a:r>
          </a:p>
          <a:p>
            <a:r>
              <a:rPr lang="en-US" sz="2000" dirty="0"/>
              <a:t>	trystyn@viewpointpw.com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Christy Greb, TLLP CCTP</a:t>
            </a:r>
          </a:p>
          <a:p>
            <a:r>
              <a:rPr lang="en-US" sz="2000" dirty="0"/>
              <a:t>	christy@viewpointpw.com</a:t>
            </a:r>
          </a:p>
        </p:txBody>
      </p:sp>
    </p:spTree>
    <p:extLst>
      <p:ext uri="{BB962C8B-B14F-4D97-AF65-F5344CB8AC3E}">
        <p14:creationId xmlns:p14="http://schemas.microsoft.com/office/powerpoint/2010/main" val="3800585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DA561-D0E9-44A2-9299-80BC89F89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Why are we here? </a:t>
            </a:r>
            <a:br>
              <a:rPr lang="en-US" sz="3600"/>
            </a:br>
            <a:br>
              <a:rPr lang="en-US" sz="3600"/>
            </a:br>
            <a:r>
              <a:rPr lang="en-US" sz="3600"/>
              <a:t>What is the importance or Relevancy of this presentation? </a:t>
            </a:r>
            <a:endParaRPr lang="en-US" sz="3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719D3D-6F11-4CEF-91C4-2A9CCE0B2DB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2000"/>
              <a:t>We Will Discuss: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/>
              <a:t>Transitioning into a “new normal”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/>
              <a:t>How mental health symptoms being impacted by current events?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/>
              <a:t>Importance of self care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/>
              <a:t>Practical coping strategies to help alleviate anxious and/or depressive symptoms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827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FE8DED1-24FF-4A79-873B-ECE3ABE73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AA6A048-501A-4387-906B-B8A8543E7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643467"/>
            <a:ext cx="10917814" cy="5571066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9B191B-0A3E-4A15-B24B-446540150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559" y="1286935"/>
            <a:ext cx="9638153" cy="2668377"/>
          </a:xfrm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5400" dirty="0">
                <a:solidFill>
                  <a:schemeClr val="tx1"/>
                </a:solidFill>
              </a:rPr>
              <a:t>Self Care</a:t>
            </a:r>
            <a:br>
              <a:rPr lang="en-US" sz="5400" dirty="0">
                <a:solidFill>
                  <a:schemeClr val="tx1"/>
                </a:solidFill>
              </a:rPr>
            </a:br>
            <a:r>
              <a:rPr lang="en-US" sz="1800" b="0" dirty="0">
                <a:solidFill>
                  <a:schemeClr val="tx1"/>
                </a:solidFill>
              </a:rPr>
              <a:t>NOUN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5D7E4-BDF4-460B-892A-3E22B4D39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0559" y="4116179"/>
            <a:ext cx="9638153" cy="1599642"/>
          </a:xfrm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/>
              <a:t> The practice of taking an active role in one’s own well being and happiness, in particular, during periods of stress</a:t>
            </a:r>
          </a:p>
        </p:txBody>
      </p:sp>
    </p:spTree>
    <p:extLst>
      <p:ext uri="{BB962C8B-B14F-4D97-AF65-F5344CB8AC3E}">
        <p14:creationId xmlns:p14="http://schemas.microsoft.com/office/powerpoint/2010/main" val="2343625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B9D93730-8C7D-423D-9137-597B5FA657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B6DCD0-3020-4C4B-A4B6-79EF4034F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2 Step Approach for Self Care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301AFAC-5CAE-4A0D-980C-7D1B535446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7573892"/>
              </p:ext>
            </p:extLst>
          </p:nvPr>
        </p:nvGraphicFramePr>
        <p:xfrm>
          <a:off x="819150" y="2548647"/>
          <a:ext cx="10553700" cy="3310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Plus Sign 7">
            <a:extLst>
              <a:ext uri="{FF2B5EF4-FFF2-40B4-BE49-F238E27FC236}">
                <a16:creationId xmlns:a16="http://schemas.microsoft.com/office/drawing/2014/main" id="{4BE6931A-E0D6-43B3-8712-6779D4406109}"/>
              </a:ext>
            </a:extLst>
          </p:cNvPr>
          <p:cNvSpPr/>
          <p:nvPr/>
        </p:nvSpPr>
        <p:spPr>
          <a:xfrm>
            <a:off x="3771900" y="3305175"/>
            <a:ext cx="790575" cy="781050"/>
          </a:xfrm>
          <a:prstGeom prst="mathPl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quals 8">
            <a:extLst>
              <a:ext uri="{FF2B5EF4-FFF2-40B4-BE49-F238E27FC236}">
                <a16:creationId xmlns:a16="http://schemas.microsoft.com/office/drawing/2014/main" id="{3BA78B43-080E-49DD-9545-1BC386B62C61}"/>
              </a:ext>
            </a:extLst>
          </p:cNvPr>
          <p:cNvSpPr/>
          <p:nvPr/>
        </p:nvSpPr>
        <p:spPr>
          <a:xfrm>
            <a:off x="7515225" y="3362325"/>
            <a:ext cx="990600" cy="666750"/>
          </a:xfrm>
          <a:prstGeom prst="mathEqua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666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9699A8-9F52-4C34-9606-370C555BC9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4E2C07-A208-47FD-9097-44BC821DE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1240780"/>
            <a:ext cx="6086857" cy="4376440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>
                <a:solidFill>
                  <a:schemeClr val="tx1"/>
                </a:solidFill>
              </a:rPr>
              <a:t>How is self care going to help us get through current circumstances?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F6533-A7C8-48FF-8EFD-A767DD99294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17255" y="2127862"/>
            <a:ext cx="3364746" cy="4376440"/>
          </a:xfr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/>
              <a:t>Increase feelings of competency and control in spite of stressors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CF8BA8-E7AA-4F97-9E4C-CD11742FA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4" descr="Thought bubble">
            <a:extLst>
              <a:ext uri="{FF2B5EF4-FFF2-40B4-BE49-F238E27FC236}">
                <a16:creationId xmlns:a16="http://schemas.microsoft.com/office/drawing/2014/main" id="{A66B2803-C998-4D4D-BE20-62444F9D71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45070" y="-383672"/>
            <a:ext cx="4765357" cy="414759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C0481BE-862A-444C-85E8-CA1793ADB5AA}"/>
              </a:ext>
            </a:extLst>
          </p:cNvPr>
          <p:cNvSpPr txBox="1"/>
          <p:nvPr/>
        </p:nvSpPr>
        <p:spPr>
          <a:xfrm>
            <a:off x="8275602" y="353698"/>
            <a:ext cx="2835422" cy="1639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COVID-19 has created so many drastic changes in our lives that it is difficult to keep up! </a:t>
            </a:r>
          </a:p>
        </p:txBody>
      </p:sp>
    </p:spTree>
    <p:extLst>
      <p:ext uri="{BB962C8B-B14F-4D97-AF65-F5344CB8AC3E}">
        <p14:creationId xmlns:p14="http://schemas.microsoft.com/office/powerpoint/2010/main" val="382106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13C70-B80D-43A5-8088-18980A0F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are facing right now: 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889B98F-D5DC-4401-B4EC-34221AF04D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1052862"/>
              </p:ext>
            </p:extLst>
          </p:nvPr>
        </p:nvGraphicFramePr>
        <p:xfrm>
          <a:off x="4994275" y="2434167"/>
          <a:ext cx="7597775" cy="4290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02BC95EA-3F9C-437B-8370-F41A2843F4B0}"/>
              </a:ext>
            </a:extLst>
          </p:cNvPr>
          <p:cNvGrpSpPr/>
          <p:nvPr/>
        </p:nvGrpSpPr>
        <p:grpSpPr>
          <a:xfrm>
            <a:off x="7586464" y="2298255"/>
            <a:ext cx="1440578" cy="1206698"/>
            <a:chOff x="2458111" y="563125"/>
            <a:chExt cx="1206698" cy="120669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D40FA0E-8FDE-45B7-93B9-88A119D9DB4D}"/>
                </a:ext>
              </a:extLst>
            </p:cNvPr>
            <p:cNvSpPr/>
            <p:nvPr/>
          </p:nvSpPr>
          <p:spPr>
            <a:xfrm>
              <a:off x="2458111" y="563125"/>
              <a:ext cx="1206698" cy="120669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772ACD78-F90F-4260-9B7F-DA655B052031}"/>
                </a:ext>
              </a:extLst>
            </p:cNvPr>
            <p:cNvSpPr txBox="1"/>
            <p:nvPr/>
          </p:nvSpPr>
          <p:spPr>
            <a:xfrm>
              <a:off x="2634828" y="739842"/>
              <a:ext cx="853264" cy="8532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dirty="0"/>
                <a:t>Rapidly changing routines and structure </a:t>
              </a:r>
              <a:endParaRPr lang="en-US" sz="1200" kern="1200" dirty="0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E98254-AD52-4926-B73B-3490B7D79502}"/>
              </a:ext>
            </a:extLst>
          </p:cNvPr>
          <p:cNvGrpSpPr/>
          <p:nvPr/>
        </p:nvGrpSpPr>
        <p:grpSpPr>
          <a:xfrm>
            <a:off x="6203049" y="2474972"/>
            <a:ext cx="1440578" cy="1206698"/>
            <a:chOff x="2458111" y="563125"/>
            <a:chExt cx="1206698" cy="1206698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C6CFBF9-6F19-4B7E-AB73-16B2EB6DDB0C}"/>
                </a:ext>
              </a:extLst>
            </p:cNvPr>
            <p:cNvSpPr/>
            <p:nvPr/>
          </p:nvSpPr>
          <p:spPr>
            <a:xfrm>
              <a:off x="2458111" y="563125"/>
              <a:ext cx="1206698" cy="1206698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4">
              <a:extLst>
                <a:ext uri="{FF2B5EF4-FFF2-40B4-BE49-F238E27FC236}">
                  <a16:creationId xmlns:a16="http://schemas.microsoft.com/office/drawing/2014/main" id="{46FAD7FA-ECE4-4146-A49B-99B26BDA84CA}"/>
                </a:ext>
              </a:extLst>
            </p:cNvPr>
            <p:cNvSpPr txBox="1"/>
            <p:nvPr/>
          </p:nvSpPr>
          <p:spPr>
            <a:xfrm>
              <a:off x="2634828" y="739842"/>
              <a:ext cx="853264" cy="8532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200" dirty="0"/>
                <a:t>Abundance of emotions in your household</a:t>
              </a:r>
              <a:endParaRPr lang="en-US" sz="1200" kern="1200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615E647-A856-4227-8342-32943364EF65}"/>
              </a:ext>
            </a:extLst>
          </p:cNvPr>
          <p:cNvSpPr txBox="1"/>
          <p:nvPr/>
        </p:nvSpPr>
        <p:spPr>
          <a:xfrm>
            <a:off x="297523" y="2564068"/>
            <a:ext cx="579847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1. Overexposure to media</a:t>
            </a:r>
          </a:p>
          <a:p>
            <a:endParaRPr lang="en-US" sz="2000" dirty="0"/>
          </a:p>
          <a:p>
            <a:r>
              <a:rPr lang="en-US" sz="2000" dirty="0"/>
              <a:t>2. Maintaining healthy social interactions</a:t>
            </a:r>
          </a:p>
          <a:p>
            <a:endParaRPr lang="en-US" sz="2000" dirty="0"/>
          </a:p>
          <a:p>
            <a:r>
              <a:rPr lang="en-US" sz="2000" dirty="0"/>
              <a:t>3. Frustrations with current work environment</a:t>
            </a:r>
          </a:p>
          <a:p>
            <a:endParaRPr lang="en-US" sz="2000" dirty="0"/>
          </a:p>
          <a:p>
            <a:r>
              <a:rPr lang="en-US" sz="2000" dirty="0"/>
              <a:t>4. Difficulties with current daily routine and structure</a:t>
            </a:r>
          </a:p>
          <a:p>
            <a:endParaRPr lang="en-US" sz="2000" dirty="0"/>
          </a:p>
          <a:p>
            <a:r>
              <a:rPr lang="en-US" sz="2000" dirty="0"/>
              <a:t>5. How this might be impacting your family and how to help them through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86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80C12-FBFF-4870-9E49-F1F6AB83D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the Media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C5DE8-DFCF-462F-97FB-BA84834266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Keep Exposure to a Minimum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15B774-E77C-4E80-8674-6B04E52359A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431766" y="1630822"/>
            <a:ext cx="3810001" cy="1861271"/>
          </a:xfrm>
        </p:spPr>
        <p:txBody>
          <a:bodyPr/>
          <a:lstStyle/>
          <a:p>
            <a:r>
              <a:rPr lang="en-US" dirty="0"/>
              <a:t>The media can quickly become overwhelming and anxiety inducing – Keeping it to a minimum keeps us informed without negative mental health fallout. </a:t>
            </a:r>
          </a:p>
        </p:txBody>
      </p:sp>
      <p:pic>
        <p:nvPicPr>
          <p:cNvPr id="6" name="Picture 5" descr="A drawing of a face&#10;&#10;Description automatically generated">
            <a:extLst>
              <a:ext uri="{FF2B5EF4-FFF2-40B4-BE49-F238E27FC236}">
                <a16:creationId xmlns:a16="http://schemas.microsoft.com/office/drawing/2014/main" id="{17C78DA9-0B33-4FE0-9DBB-DDACA74E59B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572259" y="4334127"/>
            <a:ext cx="3529013" cy="21347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87426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37355-C5E8-46B5-99A8-F7D31F956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Maintaining Healthy Social Relationships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5D2E87-60FA-4827-AA81-272303DFB7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Prioritize relationships that are supportive and energizing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A3341A-C830-4CB9-8337-3AC5BFBFC14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 creative in your use of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Choose video calls when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Notice if you are feeling drained or energized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Monitor time spent socializing</a:t>
            </a:r>
          </a:p>
        </p:txBody>
      </p:sp>
    </p:spTree>
    <p:extLst>
      <p:ext uri="{BB962C8B-B14F-4D97-AF65-F5344CB8AC3E}">
        <p14:creationId xmlns:p14="http://schemas.microsoft.com/office/powerpoint/2010/main" val="89624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697</Words>
  <Application>Microsoft Office PowerPoint</Application>
  <PresentationFormat>Widescreen</PresentationFormat>
  <Paragraphs>104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Courier New</vt:lpstr>
      <vt:lpstr>Wingdings 2</vt:lpstr>
      <vt:lpstr>Quotable</vt:lpstr>
      <vt:lpstr>Maintaining Mental Health and Relieving Anxiety</vt:lpstr>
      <vt:lpstr> Who are we? </vt:lpstr>
      <vt:lpstr>Why are we here?   What is the importance or Relevancy of this presentation? </vt:lpstr>
      <vt:lpstr>Self Care NOUN</vt:lpstr>
      <vt:lpstr>2 Step Approach for Self Care</vt:lpstr>
      <vt:lpstr>How is self care going to help us get through current circumstances? </vt:lpstr>
      <vt:lpstr>What we are facing right now: </vt:lpstr>
      <vt:lpstr>Managing the Media</vt:lpstr>
      <vt:lpstr>Maintaining Healthy Social Relationships</vt:lpstr>
      <vt:lpstr>Adapting to Working from Home</vt:lpstr>
      <vt:lpstr>Recreating Structure and Routine</vt:lpstr>
      <vt:lpstr>Supporting our Family or Household</vt:lpstr>
      <vt:lpstr>Your Self Care Routine May Need to be Modified</vt:lpstr>
      <vt:lpstr>A Place to Start</vt:lpstr>
      <vt:lpstr>Contact Us: </vt:lpstr>
      <vt:lpstr>Additional Resources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Maintaining Mental Health and Relieving Anxiety</dc:title>
  <dc:creator>Christy Greb</dc:creator>
  <cp:lastModifiedBy>Christy Greb</cp:lastModifiedBy>
  <cp:revision>5</cp:revision>
  <dcterms:created xsi:type="dcterms:W3CDTF">2020-04-22T23:10:53Z</dcterms:created>
  <dcterms:modified xsi:type="dcterms:W3CDTF">2020-04-23T01:55:39Z</dcterms:modified>
</cp:coreProperties>
</file>